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Grande"/>
        <a:ea typeface="Lucida Grande"/>
        <a:cs typeface="Lucida Grande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49548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Claude Monet IMPRESSION: SUNRISE</a:t>
            </a:r>
            <a:br/>
            <a:r>
              <a:t>1872. Oil on canvas, 19" × 24-3/8" (48 × 63 cm).</a:t>
            </a:r>
            <a:br/>
            <a:r>
              <a:t>Musée Marmottan, Paris. [Fig. 31-28]</a:t>
            </a:r>
          </a:p>
        </p:txBody>
      </p:sp>
    </p:spTree>
    <p:extLst>
      <p:ext uri="{BB962C8B-B14F-4D97-AF65-F5344CB8AC3E}">
        <p14:creationId xmlns:p14="http://schemas.microsoft.com/office/powerpoint/2010/main" val="873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Claude Monet ROUEN CATHEDRAL: THE PORTAL (IN SUN)</a:t>
            </a:r>
            <a:br/>
            <a:r>
              <a:t>1894. Oil on canvas, 39-1/4" × 26" (99.7 × 66 cm).</a:t>
            </a:r>
            <a:br/>
            <a:r>
              <a:t>Metropolitan Museum of Art, New York. [Fig. 31-29]</a:t>
            </a:r>
          </a:p>
        </p:txBody>
      </p:sp>
    </p:spTree>
    <p:extLst>
      <p:ext uri="{BB962C8B-B14F-4D97-AF65-F5344CB8AC3E}">
        <p14:creationId xmlns:p14="http://schemas.microsoft.com/office/powerpoint/2010/main" val="177035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Camille Pissarro WOODED LANDSCAPE AT L'HERMITAGE, PONTOISE</a:t>
            </a:r>
            <a:br/>
            <a:r>
              <a:t>1878. Oil on canvas, 18-5/16" × 22-1/16" (46.5 × 56 cm).</a:t>
            </a:r>
            <a:br/>
            <a:r>
              <a:t>Nelson-Atkins Museum of Art, Kansas City, Missouri. Gift of Dr. and Mrs. Nicholas S. Pickard [Fig. 31-30]</a:t>
            </a:r>
          </a:p>
        </p:txBody>
      </p:sp>
    </p:spTree>
    <p:extLst>
      <p:ext uri="{BB962C8B-B14F-4D97-AF65-F5344CB8AC3E}">
        <p14:creationId xmlns:p14="http://schemas.microsoft.com/office/powerpoint/2010/main" val="117394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Pierre-Auguste Renoir MOULIN DE LA GALETTE</a:t>
            </a:r>
            <a:br/>
            <a:r>
              <a:t>1876. Oil on canvas, 4'3-1/2" × 5'9" (1.31 × 1.75 m).</a:t>
            </a:r>
            <a:br/>
            <a:r>
              <a:t>Musée d'Orsay, Paris. [Fig. 31-31]</a:t>
            </a:r>
          </a:p>
        </p:txBody>
      </p:sp>
    </p:spTree>
    <p:extLst>
      <p:ext uri="{BB962C8B-B14F-4D97-AF65-F5344CB8AC3E}">
        <p14:creationId xmlns:p14="http://schemas.microsoft.com/office/powerpoint/2010/main" val="87356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Berthe Morisot SUMMER'S DAY</a:t>
            </a:r>
            <a:br/>
            <a:r>
              <a:t>1879. Oil on canvas, 17-13/16" × 29-5/16" (45.7 × 75.2 cm).</a:t>
            </a:r>
            <a:br/>
            <a:r>
              <a:t>National Gallery, London. Lane Bequest, 1917 [Fig. 31-32]</a:t>
            </a:r>
          </a:p>
        </p:txBody>
      </p:sp>
    </p:spTree>
    <p:extLst>
      <p:ext uri="{BB962C8B-B14F-4D97-AF65-F5344CB8AC3E}">
        <p14:creationId xmlns:p14="http://schemas.microsoft.com/office/powerpoint/2010/main" val="337155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Edgar Degas THE REHEARSAL ON STAGE</a:t>
            </a:r>
            <a:br/>
            <a:r>
              <a:t>c. 1874. Pastel over brush-and-ink drawing on thin, cream-colored wove paper, laid on bristol board, mounted on canvas, 21-3/8" × 28-3/4" (54.3 × 73 cm).</a:t>
            </a:r>
            <a:br/>
            <a:r>
              <a:t>Metropolitan Museum of Art, New York. Bequest of Mrs. H. O. Havemeyer Collection, Gift of Horace Havemeyer, 1929 (29.160.26) [Fig. 31-33]</a:t>
            </a:r>
          </a:p>
        </p:txBody>
      </p:sp>
    </p:spTree>
    <p:extLst>
      <p:ext uri="{BB962C8B-B14F-4D97-AF65-F5344CB8AC3E}">
        <p14:creationId xmlns:p14="http://schemas.microsoft.com/office/powerpoint/2010/main" val="299753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Mary Cassatt MOTHER AND CHILD</a:t>
            </a:r>
            <a:br/>
            <a:r>
              <a:t>c. 1890. Oil on canvas, 35-1/2" × 25-3/8" (90.2 × 64.5 cm).</a:t>
            </a:r>
            <a:br/>
            <a:r>
              <a:t>Wichita Art Museum, Kansas. [Fig. 31-35]</a:t>
            </a:r>
          </a:p>
        </p:txBody>
      </p:sp>
    </p:spTree>
    <p:extLst>
      <p:ext uri="{BB962C8B-B14F-4D97-AF65-F5344CB8AC3E}">
        <p14:creationId xmlns:p14="http://schemas.microsoft.com/office/powerpoint/2010/main" val="416353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9687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Gustave Caillebotte PARIS STREET, RAINY DAY</a:t>
            </a:r>
            <a:br/>
            <a:r>
              <a:t>1877. Oil on canvas, 83-1/2" × 108-3/4" (212.2 × 276.2 cm).</a:t>
            </a:r>
            <a:br/>
            <a:r>
              <a:t>The Art Institute of Chicago. Charles H. and Mary F.S. Worcester Collection (1964.336) [Fig. 31-36]</a:t>
            </a:r>
          </a:p>
        </p:txBody>
      </p:sp>
    </p:spTree>
    <p:extLst>
      <p:ext uri="{BB962C8B-B14F-4D97-AF65-F5344CB8AC3E}">
        <p14:creationId xmlns:p14="http://schemas.microsoft.com/office/powerpoint/2010/main" val="290890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22586" y="6356350"/>
            <a:ext cx="393240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968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540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4112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684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82587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1pPr>
      <a:lvl2pPr marL="823458" marR="0" indent="-32657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2pPr>
      <a:lvl3pPr marL="1258887" marR="0" indent="-3048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3pPr>
      <a:lvl4pPr marL="1777047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4pPr>
      <a:lvl5pPr marL="2234247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5pPr>
      <a:lvl6pPr marL="2691447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6pPr>
      <a:lvl7pPr marL="3148647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7pPr>
      <a:lvl8pPr marL="3605847" marR="0" indent="-36575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8pPr>
      <a:lvl9pPr marL="4063047" marR="0" indent="-36575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Grande"/>
          <a:ea typeface="Lucida Grande"/>
          <a:cs typeface="Lucida Grande"/>
          <a:sym typeface="Lucida Grande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aude Monet IMPRESSION: SUNRISE *** 1872. Oil on canvas, 19&quot; × 24-3/8&quot; (48 × 63 cm). Musée Marmottan, Paris. [Fig. 31-28]"/>
          <p:cNvSpPr txBox="1">
            <a:spLocks noGrp="1"/>
          </p:cNvSpPr>
          <p:nvPr>
            <p:ph type="title"/>
          </p:nvPr>
        </p:nvSpPr>
        <p:spPr>
          <a:xfrm>
            <a:off x="457200" y="1778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925" defTabSz="804672">
              <a:defRPr sz="1232"/>
            </a:pPr>
            <a:r>
              <a:t>Claude Monet IMPRESSION: SUNRISE ***</a:t>
            </a:r>
            <a:br/>
            <a:r>
              <a:t>1872. Oil on canvas, 19" × 24-3/8" (48 × 63 cm).</a:t>
            </a:r>
            <a:br/>
            <a:r>
              <a:t>Musée Marmottan, Paris. [Fig. 31-28]</a:t>
            </a:r>
          </a:p>
        </p:txBody>
      </p:sp>
      <p:pic>
        <p:nvPicPr>
          <p:cNvPr id="111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2684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laude Monet ROUEN CATHEDRAL: THE PORTAL (IN SUN)*** 1894. Oil on canvas, 39-1/4&quot; × 26&quot; (99.7 × 66 cm). Metropolitan Museum of Art, New York. [Fig. 31-29]"/>
          <p:cNvSpPr txBox="1">
            <a:spLocks noGrp="1"/>
          </p:cNvSpPr>
          <p:nvPr>
            <p:ph type="title"/>
          </p:nvPr>
        </p:nvSpPr>
        <p:spPr>
          <a:xfrm>
            <a:off x="596900" y="1905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925" defTabSz="804672">
              <a:defRPr sz="1232"/>
            </a:pPr>
            <a:r>
              <a:t>Claude Monet ROUEN CATHEDRAL: THE PORTAL (IN SUN)***</a:t>
            </a:r>
            <a:br/>
            <a:r>
              <a:t>1894. Oil on canvas, 39-1/4" × 26" (99.7 × 66 cm).</a:t>
            </a:r>
            <a:br/>
            <a:r>
              <a:t>Metropolitan Museum of Art, New York. [Fig. 31-29]</a:t>
            </a:r>
          </a:p>
        </p:txBody>
      </p:sp>
      <p:pic>
        <p:nvPicPr>
          <p:cNvPr id="116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600" y="12303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amille Pissarro WOODED LANDSCAPE AT L'HERMITAGE, PONTOISE 1878. Oil on canvas, 18-5/16&quot; × 22-1/16&quot; (46.5 × 56 cm). Nelson-Atkins Museum of Art, Kansas City, Missouri. Gift of Dr. and Mrs. Nicholas S. Pickard [Fig. 31-30]"/>
          <p:cNvSpPr txBox="1">
            <a:spLocks noGrp="1"/>
          </p:cNvSpPr>
          <p:nvPr>
            <p:ph type="title"/>
          </p:nvPr>
        </p:nvSpPr>
        <p:spPr>
          <a:xfrm>
            <a:off x="825500" y="2286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131" defTabSz="786384">
              <a:defRPr sz="1204"/>
            </a:pPr>
            <a:r>
              <a:t>Camille Pissarro WOODED LANDSCAPE AT L'HERMITAGE, PONTOISE</a:t>
            </a:r>
            <a:br/>
            <a:r>
              <a:t>1878. Oil on canvas, 18-5/16" × 22-1/16" (46.5 × 56 cm).</a:t>
            </a:r>
            <a:br/>
            <a:r>
              <a:t>Nelson-Atkins Museum of Art, Kansas City, Missouri. Gift of Dr. and Mrs. Nicholas S. Pickard [Fig. 31-30]</a:t>
            </a:r>
          </a:p>
        </p:txBody>
      </p:sp>
      <p:pic>
        <p:nvPicPr>
          <p:cNvPr id="121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800" y="12684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erre-Auguste Renoir MOULIN DE LA GALETTE *** 1876. Oil on canvas, 4'3-1/2&quot; × 5'9&quot; (1.31 × 1.75 m). Musée d'Orsay, Paris. [Fig. 31-31]"/>
          <p:cNvSpPr txBox="1">
            <a:spLocks noGrp="1"/>
          </p:cNvSpPr>
          <p:nvPr>
            <p:ph type="title"/>
          </p:nvPr>
        </p:nvSpPr>
        <p:spPr>
          <a:xfrm>
            <a:off x="609600" y="3683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925" defTabSz="804672">
              <a:defRPr sz="1232"/>
            </a:pPr>
            <a:r>
              <a:t>Pierre-Auguste Renoir MOULIN DE LA GALETTE ***</a:t>
            </a:r>
            <a:br/>
            <a:r>
              <a:t>1876. Oil on canvas, 4'3-1/2" × 5'9" (1.31 × 1.75 m).</a:t>
            </a:r>
            <a:br/>
            <a:r>
              <a:t>Musée d'Orsay, Paris. [Fig. 31-31]</a:t>
            </a:r>
          </a:p>
        </p:txBody>
      </p:sp>
      <p:pic>
        <p:nvPicPr>
          <p:cNvPr id="126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2684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erthe Morisot SUMMER'S DAY *** 1879. Oil on canvas, 17-13/16&quot; × 29-5/16&quot; (45.7 × 75.2 cm). National Gallery, London. Lane Bequest, 1917 [Fig. 31-32]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925" defTabSz="804672">
              <a:defRPr sz="1232"/>
            </a:pPr>
            <a:r>
              <a:t>Berthe Morisot SUMMER'S DAY ***</a:t>
            </a:r>
            <a:br/>
            <a:r>
              <a:t>1879. Oil on canvas, 17-13/16" × 29-5/16" (45.7 × 75.2 cm).</a:t>
            </a:r>
            <a:br/>
            <a:r>
              <a:t>National Gallery, London. Lane Bequest, 1917 [Fig. 31-32]</a:t>
            </a:r>
          </a:p>
        </p:txBody>
      </p:sp>
      <p:pic>
        <p:nvPicPr>
          <p:cNvPr id="131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1541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dgar Degas THE REHEARSAL ON STAGE c. 1874. Pastel over brush-and-ink drawing on thin, cream-colored wove paper, laid on bristol board, mounted on canvas, 21-3/8&quot; × 28-3/4&quot; (54.3 × 73 cm). Metropolitan Museum of Art, New York. Bequest of Mrs. H. O. Havemeyer Collection, Gift of Horace Havemeyer, 1929 (29.160.26) [Fig. 31-33]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25003" defTabSz="576072">
              <a:defRPr sz="882"/>
            </a:pPr>
            <a:r>
              <a:t>Edgar Degas THE REHEARSAL ON STAGE</a:t>
            </a:r>
            <a:br/>
            <a:r>
              <a:t>c. 1874. Pastel over brush-and-ink drawing on thin, cream-colored wove paper, laid on bristol board, mounted on canvas, 21-3/8" × 28-3/4" (54.3 × 73 cm).</a:t>
            </a:r>
            <a:br/>
            <a:r>
              <a:t>Metropolitan Museum of Art, New York. Bequest of Mrs. H. O. Havemeyer Collection, Gift of Horace Havemeyer, 1929 (29.160.26) [Fig. 31-33]</a:t>
            </a:r>
          </a:p>
        </p:txBody>
      </p:sp>
      <p:pic>
        <p:nvPicPr>
          <p:cNvPr id="136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457200"/>
            <a:ext cx="64008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ary Cassatt MOTHER AND CHILD c. 1890. Oil on canvas, 35-1/2&quot; × 25-3/8&quot; (90.2 × 64.5 cm). Wichita Art Museum, Kansas. [Fig. 31-35]"/>
          <p:cNvSpPr txBox="1">
            <a:spLocks noGrp="1"/>
          </p:cNvSpPr>
          <p:nvPr>
            <p:ph type="title"/>
          </p:nvPr>
        </p:nvSpPr>
        <p:spPr>
          <a:xfrm>
            <a:off x="457200" y="1778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925" defTabSz="804672">
              <a:defRPr sz="1232"/>
            </a:pPr>
            <a:r>
              <a:t>Mary Cassatt MOTHER AND CHILD</a:t>
            </a:r>
            <a:br/>
            <a:r>
              <a:t>c. 1890. Oil on canvas, 35-1/2" × 25-3/8" (90.2 × 64.5 cm).</a:t>
            </a:r>
            <a:br/>
            <a:r>
              <a:t>Wichita Art Museum, Kansas. [Fig. 31-35]</a:t>
            </a:r>
          </a:p>
        </p:txBody>
      </p:sp>
      <p:pic>
        <p:nvPicPr>
          <p:cNvPr id="141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0906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ustave Caillebotte PARIS STREET, RAINY DAY 1877. Oil on canvas, 83-1/2&quot; × 108-3/4&quot; (212.2 × 276.2 cm). The Art Institute of Chicago. Charles H. and Mary F.S. Worcester Collection (1964.336) [Fig. 31-36]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685800"/>
          </a:xfrm>
          <a:prstGeom prst="rect">
            <a:avLst/>
          </a:prstGeom>
        </p:spPr>
        <p:txBody>
          <a:bodyPr/>
          <a:lstStyle/>
          <a:p>
            <a:pPr indent="34925" defTabSz="804672">
              <a:defRPr sz="1232"/>
            </a:pPr>
            <a:r>
              <a:t>Gustave Caillebotte PARIS STREET, RAINY DAY</a:t>
            </a:r>
            <a:br/>
            <a:r>
              <a:t>1877. Oil on canvas, 83-1/2" × 108-3/4" (212.2 × 276.2 cm).</a:t>
            </a:r>
            <a:br/>
            <a:r>
              <a:t>The Art Institute of Chicago. Charles H. and Mary F.S. Worcester Collection (1964.336) [Fig. 31-36]</a:t>
            </a:r>
          </a:p>
        </p:txBody>
      </p:sp>
      <p:pic>
        <p:nvPicPr>
          <p:cNvPr id="146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306512"/>
            <a:ext cx="6705600" cy="503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6_arnason_template">
  <a:themeElements>
    <a:clrScheme name="6_arnason_templat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6_arnason_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6_arnason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arnason_template">
  <a:themeElements>
    <a:clrScheme name="6_arnason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6_arnason_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6_arnason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Lucida Grande</vt:lpstr>
      <vt:lpstr>Verdana</vt:lpstr>
      <vt:lpstr>6_arnason_template</vt:lpstr>
      <vt:lpstr>Claude Monet IMPRESSION: SUNRISE *** 1872. Oil on canvas, 19" × 24-3/8" (48 × 63 cm). Musée Marmottan, Paris. [Fig. 31-28]</vt:lpstr>
      <vt:lpstr>Claude Monet ROUEN CATHEDRAL: THE PORTAL (IN SUN)*** 1894. Oil on canvas, 39-1/4" × 26" (99.7 × 66 cm). Metropolitan Museum of Art, New York. [Fig. 31-29]</vt:lpstr>
      <vt:lpstr>Camille Pissarro WOODED LANDSCAPE AT L'HERMITAGE, PONTOISE 1878. Oil on canvas, 18-5/16" × 22-1/16" (46.5 × 56 cm). Nelson-Atkins Museum of Art, Kansas City, Missouri. Gift of Dr. and Mrs. Nicholas S. Pickard [Fig. 31-30]</vt:lpstr>
      <vt:lpstr>Pierre-Auguste Renoir MOULIN DE LA GALETTE *** 1876. Oil on canvas, 4'3-1/2" × 5'9" (1.31 × 1.75 m). Musée d'Orsay, Paris. [Fig. 31-31]</vt:lpstr>
      <vt:lpstr>Berthe Morisot SUMMER'S DAY *** 1879. Oil on canvas, 17-13/16" × 29-5/16" (45.7 × 75.2 cm). National Gallery, London. Lane Bequest, 1917 [Fig. 31-32]</vt:lpstr>
      <vt:lpstr>Edgar Degas THE REHEARSAL ON STAGE c. 1874. Pastel over brush-and-ink drawing on thin, cream-colored wove paper, laid on bristol board, mounted on canvas, 21-3/8" × 28-3/4" (54.3 × 73 cm). Metropolitan Museum of Art, New York. Bequest of Mrs. H. O. Havemeyer Collection, Gift of Horace Havemeyer, 1929 (29.160.26) [Fig. 31-33]</vt:lpstr>
      <vt:lpstr>Mary Cassatt MOTHER AND CHILD c. 1890. Oil on canvas, 35-1/2" × 25-3/8" (90.2 × 64.5 cm). Wichita Art Museum, Kansas. [Fig. 31-35]</vt:lpstr>
      <vt:lpstr>Gustave Caillebotte PARIS STREET, RAINY DAY 1877. Oil on canvas, 83-1/2" × 108-3/4" (212.2 × 276.2 cm). The Art Institute of Chicago. Charles H. and Mary F.S. Worcester Collection (1964.336) [Fig. 31-36]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Claude Monet IMPRESSION: SUNRISE *** 1872. Oil on canvas, 19" × 24-3/8" (48 × 63 cm). Musée Marmottan, Paris. [Fig. 31-28]</dc:title>
  <dc:creator>Stock, Karen A.</dc:creator>
  <cp:lastModifiedBy>Stock, Karen A.</cp:lastModifiedBy>
  <cp:revision>1</cp:revision>
  <dcterms:modified xsi:type="dcterms:W3CDTF">2019-11-21T17:00:20Z</dcterms:modified>
</cp:coreProperties>
</file>